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67" r:id="rId5"/>
    <p:sldId id="265" r:id="rId6"/>
    <p:sldId id="268" r:id="rId7"/>
    <p:sldId id="264" r:id="rId8"/>
    <p:sldId id="263" r:id="rId9"/>
    <p:sldId id="262" r:id="rId10"/>
    <p:sldId id="269" r:id="rId11"/>
    <p:sldId id="270" r:id="rId12"/>
    <p:sldId id="260" r:id="rId13"/>
    <p:sldId id="272" r:id="rId14"/>
    <p:sldId id="271" r:id="rId15"/>
    <p:sldId id="273" r:id="rId16"/>
    <p:sldId id="274" r:id="rId17"/>
    <p:sldId id="261" r:id="rId18"/>
    <p:sldId id="275" r:id="rId19"/>
    <p:sldId id="276" r:id="rId20"/>
    <p:sldId id="277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bg>
      <p:bgPr>
        <a:blipFill dpi="0" rotWithShape="0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4740481"/>
            <a:ext cx="8784976" cy="7767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sz="3200" kern="0" cap="small" dirty="0">
                <a:solidFill>
                  <a:schemeClr val="bg1"/>
                </a:solidFill>
                <a:latin typeface="High Tower Text" pitchFamily="18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5517232"/>
            <a:ext cx="8784976" cy="864096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AU" sz="1800" kern="1200" dirty="0">
                <a:solidFill>
                  <a:schemeClr val="bg1"/>
                </a:solidFill>
                <a:latin typeface="High Tower Text" pitchFamily="18" charset="0"/>
                <a:ea typeface="+mn-ea"/>
                <a:cs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Author and affiliation style</a:t>
            </a:r>
            <a:endParaRPr lang="en-AU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9275">
            <a:off x="304800" y="692150"/>
            <a:ext cx="337185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042988" y="1844675"/>
            <a:ext cx="2016125" cy="1016000"/>
            <a:chOff x="179513" y="5706678"/>
            <a:chExt cx="2016223" cy="1016045"/>
          </a:xfrm>
        </p:grpSpPr>
        <p:pic>
          <p:nvPicPr>
            <p:cNvPr id="9" name="Picture 8" descr="ACPFG White on black-2.w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028"/>
            <a:stretch>
              <a:fillRect/>
            </a:stretch>
          </p:blipFill>
          <p:spPr bwMode="auto">
            <a:xfrm>
              <a:off x="179513" y="5706678"/>
              <a:ext cx="403341" cy="101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609232" y="6021289"/>
              <a:ext cx="1586504" cy="648071"/>
              <a:chOff x="609232" y="5893831"/>
              <a:chExt cx="1586504" cy="64807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609232" y="5893831"/>
                <a:ext cx="1368152" cy="415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EECE1"/>
                      </a:outerShdw>
                    </a:effectLst>
                  </a14:hiddenEffects>
                </a:ext>
              </a:extLst>
            </p:spPr>
            <p:txBody>
              <a:bodyPr lIns="36576" tIns="36576" rIns="36576" bIns="36576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AU" sz="2800" b="1" dirty="0">
                    <a:solidFill>
                      <a:srgbClr val="FFFFFF"/>
                    </a:solidFill>
                    <a:latin typeface="Bell MT" pitchFamily="18" charset="0"/>
                  </a:rPr>
                  <a:t>ACPFG</a:t>
                </a:r>
                <a:endParaRPr lang="en-US" sz="2400" dirty="0"/>
              </a:p>
            </p:txBody>
          </p:sp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755576" y="6272516"/>
                <a:ext cx="1440160" cy="2693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EECE1"/>
                      </a:outerShdw>
                    </a:effectLst>
                  </a14:hiddenEffects>
                </a:ext>
              </a:extLst>
            </p:spPr>
            <p:txBody>
              <a:bodyPr lIns="36576" tIns="36576" rIns="36576" bIns="36576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AU" sz="1600" b="1">
                    <a:solidFill>
                      <a:srgbClr val="FFFFFF"/>
                    </a:solidFill>
                    <a:latin typeface="Bell MT" pitchFamily="18" charset="0"/>
                  </a:rPr>
                  <a:t>Bioinformatics</a:t>
                </a:r>
                <a:endParaRPr lang="en-US"/>
              </a:p>
            </p:txBody>
          </p:sp>
          <p:cxnSp>
            <p:nvCxnSpPr>
              <p:cNvPr id="13" name="AutoShape 5"/>
              <p:cNvCxnSpPr>
                <a:cxnSpLocks noChangeShapeType="1"/>
              </p:cNvCxnSpPr>
              <p:nvPr/>
            </p:nvCxnSpPr>
            <p:spPr bwMode="auto">
              <a:xfrm>
                <a:off x="654862" y="6309320"/>
                <a:ext cx="1512000" cy="0"/>
              </a:xfrm>
              <a:prstGeom prst="straightConnector1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EECE1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365018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igh Tower Text" panose="0204050205050603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igh Tower Text" panose="02040502050506030303" pitchFamily="18" charset="0"/>
              </a:defRPr>
            </a:lvl1pPr>
            <a:lvl2pPr>
              <a:defRPr sz="2000">
                <a:latin typeface="High Tower Text" panose="02040502050506030303" pitchFamily="18" charset="0"/>
              </a:defRPr>
            </a:lvl2pPr>
            <a:lvl3pPr>
              <a:defRPr sz="1800">
                <a:latin typeface="High Tower Text" panose="02040502050506030303" pitchFamily="18" charset="0"/>
              </a:defRPr>
            </a:lvl3pPr>
            <a:lvl4pPr>
              <a:defRPr sz="1600">
                <a:latin typeface="High Tower Text" panose="02040502050506030303" pitchFamily="18" charset="0"/>
              </a:defRPr>
            </a:lvl4pPr>
            <a:lvl5pPr>
              <a:defRPr sz="1600">
                <a:latin typeface="High Tower Text" panose="02040502050506030303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igh Tower Text" panose="0204050205050603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igh Tower Text" panose="02040502050506030303" pitchFamily="18" charset="0"/>
              </a:defRPr>
            </a:lvl1pPr>
            <a:lvl2pPr>
              <a:defRPr sz="2000">
                <a:latin typeface="High Tower Text" panose="02040502050506030303" pitchFamily="18" charset="0"/>
              </a:defRPr>
            </a:lvl2pPr>
            <a:lvl3pPr>
              <a:defRPr sz="1800">
                <a:latin typeface="High Tower Text" panose="02040502050506030303" pitchFamily="18" charset="0"/>
              </a:defRPr>
            </a:lvl3pPr>
            <a:lvl4pPr>
              <a:defRPr sz="1600">
                <a:latin typeface="High Tower Text" panose="02040502050506030303" pitchFamily="18" charset="0"/>
              </a:defRPr>
            </a:lvl4pPr>
            <a:lvl5pPr>
              <a:defRPr sz="1600">
                <a:latin typeface="High Tower Text" panose="02040502050506030303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720080"/>
          </a:xfrm>
          <a:prstGeom prst="rect">
            <a:avLst/>
          </a:prstGeom>
        </p:spPr>
        <p:txBody>
          <a:bodyPr/>
          <a:lstStyle>
            <a:lvl1pPr algn="ctr">
              <a:defRPr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15" descr="ACPFG White on black-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>
            <a:fillRect/>
          </a:stretch>
        </p:blipFill>
        <p:spPr bwMode="auto">
          <a:xfrm>
            <a:off x="100013" y="61913"/>
            <a:ext cx="403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65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115212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igh Tower Text" panose="0204050205050603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6752"/>
            <a:ext cx="5111750" cy="492941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igh Tower Text" panose="02040502050506030303" pitchFamily="18" charset="0"/>
              </a:defRPr>
            </a:lvl1pPr>
            <a:lvl2pPr>
              <a:defRPr sz="2800">
                <a:latin typeface="High Tower Text" panose="02040502050506030303" pitchFamily="18" charset="0"/>
              </a:defRPr>
            </a:lvl2pPr>
            <a:lvl3pPr>
              <a:defRPr sz="2400">
                <a:latin typeface="High Tower Text" panose="02040502050506030303" pitchFamily="18" charset="0"/>
              </a:defRPr>
            </a:lvl3pPr>
            <a:lvl4pPr>
              <a:defRPr sz="2000">
                <a:latin typeface="High Tower Text" panose="02040502050506030303" pitchFamily="18" charset="0"/>
              </a:defRPr>
            </a:lvl4pPr>
            <a:lvl5pPr>
              <a:defRPr sz="2000">
                <a:latin typeface="High Tower Text" panose="020405020505060303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880"/>
            <a:ext cx="3008313" cy="3777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igh Tower Text" panose="02040502050506030303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igh Tower Text" panose="0204050205050603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High Tower Text" panose="02040502050506030303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igh Tower Text" panose="02040502050506030303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831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4784"/>
            <a:ext cx="8229600" cy="4641379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igh Tower Text" panose="02040502050506030303" pitchFamily="18" charset="0"/>
              </a:defRPr>
            </a:lvl1pPr>
            <a:lvl2pPr>
              <a:defRPr>
                <a:latin typeface="High Tower Text" panose="02040502050506030303" pitchFamily="18" charset="0"/>
              </a:defRPr>
            </a:lvl2pPr>
            <a:lvl3pPr>
              <a:defRPr>
                <a:latin typeface="High Tower Text" panose="02040502050506030303" pitchFamily="18" charset="0"/>
              </a:defRPr>
            </a:lvl3pPr>
            <a:lvl4pPr>
              <a:defRPr>
                <a:latin typeface="High Tower Text" panose="02040502050506030303" pitchFamily="18" charset="0"/>
              </a:defRPr>
            </a:lvl4pPr>
            <a:lvl5pPr>
              <a:defRPr>
                <a:latin typeface="High Tower Text" panose="02040502050506030303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720080"/>
          </a:xfrm>
          <a:prstGeom prst="rect">
            <a:avLst/>
          </a:prstGeom>
        </p:spPr>
        <p:txBody>
          <a:bodyPr/>
          <a:lstStyle>
            <a:lvl1pPr algn="ctr">
              <a:defRPr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15" descr="ACPFG White on black-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>
            <a:fillRect/>
          </a:stretch>
        </p:blipFill>
        <p:spPr bwMode="auto">
          <a:xfrm>
            <a:off x="100013" y="61913"/>
            <a:ext cx="403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81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6752"/>
            <a:ext cx="2057400" cy="492941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igh Tower Text" panose="0204050205050603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6752"/>
            <a:ext cx="6019800" cy="492941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igh Tower Text" panose="02040502050506030303" pitchFamily="18" charset="0"/>
              </a:defRPr>
            </a:lvl1pPr>
            <a:lvl2pPr>
              <a:defRPr>
                <a:latin typeface="High Tower Text" panose="02040502050506030303" pitchFamily="18" charset="0"/>
              </a:defRPr>
            </a:lvl2pPr>
            <a:lvl3pPr>
              <a:defRPr>
                <a:latin typeface="High Tower Text" panose="02040502050506030303" pitchFamily="18" charset="0"/>
              </a:defRPr>
            </a:lvl3pPr>
            <a:lvl4pPr>
              <a:defRPr>
                <a:latin typeface="High Tower Text" panose="02040502050506030303" pitchFamily="18" charset="0"/>
              </a:defRPr>
            </a:lvl4pPr>
            <a:lvl5pPr>
              <a:defRPr>
                <a:latin typeface="High Tower Text" panose="02040502050506030303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3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3" y="274638"/>
            <a:ext cx="7416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High Tower Text" panose="0204050205050603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7813" y="1844675"/>
            <a:ext cx="3632200" cy="4679950"/>
          </a:xfrm>
          <a:prstGeom prst="rect">
            <a:avLst/>
          </a:prstGeom>
        </p:spPr>
        <p:txBody>
          <a:bodyPr/>
          <a:lstStyle>
            <a:lvl1pPr>
              <a:defRPr>
                <a:latin typeface="High Tower Text" panose="02040502050506030303" pitchFamily="18" charset="0"/>
              </a:defRPr>
            </a:lvl1pPr>
            <a:lvl2pPr>
              <a:defRPr>
                <a:latin typeface="High Tower Text" panose="02040502050506030303" pitchFamily="18" charset="0"/>
              </a:defRPr>
            </a:lvl2pPr>
            <a:lvl3pPr>
              <a:defRPr>
                <a:latin typeface="High Tower Text" panose="02040502050506030303" pitchFamily="18" charset="0"/>
              </a:defRPr>
            </a:lvl3pPr>
            <a:lvl4pPr>
              <a:defRPr>
                <a:latin typeface="High Tower Text" panose="02040502050506030303" pitchFamily="18" charset="0"/>
              </a:defRPr>
            </a:lvl4pPr>
            <a:lvl5pPr>
              <a:defRPr>
                <a:latin typeface="High Tower Text" panose="02040502050506030303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2413" y="1844675"/>
            <a:ext cx="3632200" cy="4679950"/>
          </a:xfrm>
          <a:prstGeom prst="rect">
            <a:avLst/>
          </a:prstGeom>
        </p:spPr>
        <p:txBody>
          <a:bodyPr/>
          <a:lstStyle>
            <a:lvl1pPr>
              <a:defRPr>
                <a:latin typeface="High Tower Text" panose="02040502050506030303" pitchFamily="18" charset="0"/>
              </a:defRPr>
            </a:lvl1pPr>
            <a:lvl2pPr>
              <a:defRPr>
                <a:latin typeface="High Tower Text" panose="02040502050506030303" pitchFamily="18" charset="0"/>
              </a:defRPr>
            </a:lvl2pPr>
            <a:lvl3pPr>
              <a:defRPr>
                <a:latin typeface="High Tower Text" panose="02040502050506030303" pitchFamily="18" charset="0"/>
              </a:defRPr>
            </a:lvl3pPr>
            <a:lvl4pPr>
              <a:defRPr>
                <a:latin typeface="High Tower Text" panose="02040502050506030303" pitchFamily="18" charset="0"/>
              </a:defRPr>
            </a:lvl4pPr>
            <a:lvl5pPr>
              <a:defRPr>
                <a:latin typeface="High Tower Text" panose="02040502050506030303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339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CPFG White on black-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>
            <a:fillRect/>
          </a:stretch>
        </p:blipFill>
        <p:spPr bwMode="auto">
          <a:xfrm>
            <a:off x="100013" y="61913"/>
            <a:ext cx="403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88640"/>
            <a:ext cx="8029202" cy="720080"/>
          </a:xfrm>
          <a:prstGeom prst="rect">
            <a:avLst/>
          </a:prstGeom>
        </p:spPr>
        <p:txBody>
          <a:bodyPr/>
          <a:lstStyle>
            <a:lvl1pPr algn="ctr">
              <a:defRPr sz="4400"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5044826"/>
          </a:xfrm>
          <a:prstGeom prst="rect">
            <a:avLst/>
          </a:prstGeom>
        </p:spPr>
        <p:txBody>
          <a:bodyPr/>
          <a:lstStyle>
            <a:lvl1pPr>
              <a:defRPr>
                <a:latin typeface="High Tower Text" pitchFamily="18" charset="0"/>
              </a:defRPr>
            </a:lvl1pPr>
            <a:lvl2pPr>
              <a:defRPr>
                <a:latin typeface="High Tower Text" pitchFamily="18" charset="0"/>
              </a:defRPr>
            </a:lvl2pPr>
            <a:lvl3pPr>
              <a:defRPr>
                <a:latin typeface="High Tower Text" pitchFamily="18" charset="0"/>
              </a:defRPr>
            </a:lvl3pPr>
            <a:lvl4pPr>
              <a:defRPr>
                <a:latin typeface="High Tower Text" pitchFamily="18" charset="0"/>
              </a:defRPr>
            </a:lvl4pPr>
            <a:lvl5pPr>
              <a:defRPr>
                <a:latin typeface="High Tower Text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64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66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720080"/>
          </a:xfrm>
          <a:prstGeom prst="rect">
            <a:avLst/>
          </a:prstGeom>
        </p:spPr>
        <p:txBody>
          <a:bodyPr/>
          <a:lstStyle>
            <a:lvl1pPr algn="ctr">
              <a:defRPr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pic>
        <p:nvPicPr>
          <p:cNvPr id="7" name="Picture 15" descr="ACPFG White on black-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>
            <a:fillRect/>
          </a:stretch>
        </p:blipFill>
        <p:spPr bwMode="auto">
          <a:xfrm>
            <a:off x="100013" y="61913"/>
            <a:ext cx="403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707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953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338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840" y="188640"/>
            <a:ext cx="8229600" cy="720080"/>
          </a:xfrm>
          <a:prstGeom prst="rect">
            <a:avLst/>
          </a:prstGeom>
        </p:spPr>
        <p:txBody>
          <a:bodyPr/>
          <a:lstStyle>
            <a:lvl1pPr algn="ctr">
              <a:defRPr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4"/>
          <a:stretch>
            <a:fillRect/>
          </a:stretch>
        </p:blipFill>
        <p:spPr bwMode="auto">
          <a:xfrm>
            <a:off x="195341" y="2646382"/>
            <a:ext cx="677411" cy="1080000"/>
          </a:xfrm>
          <a:prstGeom prst="rect">
            <a:avLst/>
          </a:prstGeom>
          <a:noFill/>
          <a:ln w="25400">
            <a:solidFill>
              <a:srgbClr val="453B3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"/>
          <a:stretch>
            <a:fillRect/>
          </a:stretch>
        </p:blipFill>
        <p:spPr bwMode="auto">
          <a:xfrm>
            <a:off x="186703" y="3914126"/>
            <a:ext cx="675000" cy="1080000"/>
          </a:xfrm>
          <a:prstGeom prst="rect">
            <a:avLst/>
          </a:prstGeom>
          <a:noFill/>
          <a:ln w="25400">
            <a:solidFill>
              <a:srgbClr val="453B3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r="714"/>
          <a:stretch>
            <a:fillRect/>
          </a:stretch>
        </p:blipFill>
        <p:spPr bwMode="auto">
          <a:xfrm>
            <a:off x="4071616" y="1340768"/>
            <a:ext cx="678167" cy="1080000"/>
          </a:xfrm>
          <a:prstGeom prst="rect">
            <a:avLst/>
          </a:prstGeom>
          <a:noFill/>
          <a:ln w="25400">
            <a:solidFill>
              <a:srgbClr val="453B3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5" descr="Baumann, U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1" y="1340768"/>
            <a:ext cx="666362" cy="1080000"/>
          </a:xfrm>
          <a:prstGeom prst="rect">
            <a:avLst/>
          </a:prstGeom>
          <a:noFill/>
          <a:ln w="25400" algn="in">
            <a:solidFill>
              <a:srgbClr val="453B3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870340" y="1340768"/>
            <a:ext cx="154142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>
                <a:latin typeface="High Tower Text" pitchFamily="18" charset="0"/>
              </a:rPr>
              <a:t>Ute Baumann</a:t>
            </a:r>
          </a:p>
          <a:p>
            <a:pPr eaLnBrk="1" hangingPunct="1"/>
            <a:r>
              <a:rPr lang="en-AU" dirty="0">
                <a:latin typeface="High Tower Text" pitchFamily="18" charset="0"/>
              </a:rPr>
              <a:t>Group Leader</a:t>
            </a:r>
          </a:p>
          <a:p>
            <a:pPr eaLnBrk="1" hangingPunct="1"/>
            <a:endParaRPr lang="en-AU" dirty="0" smtClean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2.05</a:t>
            </a: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878890" y="5174448"/>
            <a:ext cx="3495963" cy="1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 smtClean="0">
                <a:latin typeface="High Tower Text" pitchFamily="18" charset="0"/>
              </a:rPr>
              <a:t>Angus Wallace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Post-Doc</a:t>
            </a:r>
          </a:p>
          <a:p>
            <a:pPr eaLnBrk="1" hangingPunct="1"/>
            <a:endParaRPr lang="en-AU" dirty="0" smtClean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2.01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4757128" y="3914126"/>
            <a:ext cx="3491200" cy="1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 smtClean="0">
                <a:latin typeface="High Tower Text" pitchFamily="18" charset="0"/>
              </a:rPr>
              <a:t>John Toubia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Bioinformatics Officer</a:t>
            </a: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Help Desk, Support projects, …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2.02</a:t>
            </a:r>
          </a:p>
        </p:txBody>
      </p:sp>
      <p:sp>
        <p:nvSpPr>
          <p:cNvPr id="15" name="TextBox 29"/>
          <p:cNvSpPr txBox="1">
            <a:spLocks noChangeArrowheads="1"/>
          </p:cNvSpPr>
          <p:nvPr/>
        </p:nvSpPr>
        <p:spPr bwMode="auto">
          <a:xfrm>
            <a:off x="864115" y="3914126"/>
            <a:ext cx="3083375" cy="1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>
                <a:latin typeface="High Tower Text" pitchFamily="18" charset="0"/>
              </a:rPr>
              <a:t>Andy Timmins</a:t>
            </a:r>
          </a:p>
          <a:p>
            <a:pPr eaLnBrk="1" hangingPunct="1"/>
            <a:r>
              <a:rPr lang="en-AU" dirty="0">
                <a:latin typeface="High Tower Text" pitchFamily="18" charset="0"/>
              </a:rPr>
              <a:t>Post-Doc</a:t>
            </a: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Mapping</a:t>
            </a:r>
            <a:r>
              <a:rPr lang="en-AU" dirty="0">
                <a:latin typeface="High Tower Text" pitchFamily="18" charset="0"/>
              </a:rPr>
              <a:t>, GBS, GWAS</a:t>
            </a:r>
            <a:r>
              <a:rPr lang="en-AU" dirty="0" smtClean="0">
                <a:latin typeface="High Tower Text" pitchFamily="18" charset="0"/>
              </a:rPr>
              <a:t>, …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1.23</a:t>
            </a: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872753" y="2646382"/>
            <a:ext cx="3083376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>
                <a:latin typeface="High Tower Text" pitchFamily="18" charset="0"/>
              </a:rPr>
              <a:t>Elena Kalashyan</a:t>
            </a:r>
          </a:p>
          <a:p>
            <a:pPr eaLnBrk="1" hangingPunct="1"/>
            <a:r>
              <a:rPr lang="en-AU" dirty="0">
                <a:latin typeface="High Tower Text" pitchFamily="18" charset="0"/>
              </a:rPr>
              <a:t>Programmer</a:t>
            </a:r>
          </a:p>
          <a:p>
            <a:pPr eaLnBrk="1" hangingPunct="1"/>
            <a:endParaRPr lang="en-AU" dirty="0" smtClean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2.02</a:t>
            </a: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sp>
        <p:nvSpPr>
          <p:cNvPr id="17" name="TextBox 31"/>
          <p:cNvSpPr txBox="1">
            <a:spLocks noChangeArrowheads="1"/>
          </p:cNvSpPr>
          <p:nvPr/>
        </p:nvSpPr>
        <p:spPr bwMode="auto">
          <a:xfrm>
            <a:off x="4757128" y="1340768"/>
            <a:ext cx="2482840" cy="108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>
                <a:latin typeface="High Tower Text" pitchFamily="18" charset="0"/>
              </a:rPr>
              <a:t>Nathan Watson-Haigh</a:t>
            </a:r>
          </a:p>
          <a:p>
            <a:pPr eaLnBrk="1" hangingPunct="1"/>
            <a:r>
              <a:rPr lang="en-AU" dirty="0">
                <a:latin typeface="High Tower Text" pitchFamily="18" charset="0"/>
              </a:rPr>
              <a:t>Post-Doc</a:t>
            </a: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Assembly</a:t>
            </a:r>
            <a:r>
              <a:rPr lang="en-AU" dirty="0">
                <a:latin typeface="High Tower Text" pitchFamily="18" charset="0"/>
              </a:rPr>
              <a:t>, </a:t>
            </a:r>
            <a:r>
              <a:rPr lang="en-AU" dirty="0" smtClean="0">
                <a:latin typeface="High Tower Text" pitchFamily="18" charset="0"/>
              </a:rPr>
              <a:t>RNA-</a:t>
            </a:r>
            <a:r>
              <a:rPr lang="en-AU" dirty="0" err="1" smtClean="0">
                <a:latin typeface="High Tower Text" pitchFamily="18" charset="0"/>
              </a:rPr>
              <a:t>Seq</a:t>
            </a:r>
            <a:r>
              <a:rPr lang="en-AU" dirty="0" smtClean="0">
                <a:latin typeface="High Tower Text" pitchFamily="18" charset="0"/>
              </a:rPr>
              <a:t>, …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2.05</a:t>
            </a: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06" b="8255"/>
          <a:stretch/>
        </p:blipFill>
        <p:spPr bwMode="auto">
          <a:xfrm>
            <a:off x="4077279" y="3914126"/>
            <a:ext cx="679849" cy="1080000"/>
          </a:xfrm>
          <a:prstGeom prst="rect">
            <a:avLst/>
          </a:prstGeom>
          <a:noFill/>
          <a:ln w="25400">
            <a:solidFill>
              <a:srgbClr val="453B3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r="6091"/>
          <a:stretch>
            <a:fillRect/>
          </a:stretch>
        </p:blipFill>
        <p:spPr bwMode="auto">
          <a:xfrm>
            <a:off x="4071616" y="2646382"/>
            <a:ext cx="671384" cy="1080000"/>
          </a:xfrm>
          <a:prstGeom prst="rect">
            <a:avLst/>
          </a:prstGeom>
          <a:noFill/>
          <a:ln w="25400">
            <a:solidFill>
              <a:srgbClr val="453B3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4743000" y="2646382"/>
            <a:ext cx="3497391" cy="114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>
                <a:latin typeface="High Tower Text" pitchFamily="18" charset="0"/>
              </a:rPr>
              <a:t>Rad Suchecki</a:t>
            </a:r>
          </a:p>
          <a:p>
            <a:pPr eaLnBrk="1" hangingPunct="1"/>
            <a:r>
              <a:rPr lang="en-AU" dirty="0">
                <a:latin typeface="High Tower Text" pitchFamily="18" charset="0"/>
              </a:rPr>
              <a:t>Post-Doc</a:t>
            </a: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Programming</a:t>
            </a:r>
            <a:r>
              <a:rPr lang="en-AU" dirty="0">
                <a:latin typeface="High Tower Text" pitchFamily="18" charset="0"/>
              </a:rPr>
              <a:t>, Data Analysis</a:t>
            </a:r>
            <a:r>
              <a:rPr lang="en-AU" dirty="0" smtClean="0">
                <a:latin typeface="High Tower Text" pitchFamily="18" charset="0"/>
              </a:rPr>
              <a:t>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latin typeface="High Tower Text" pitchFamily="18" charset="0"/>
              </a:rPr>
              <a:t>PGC 2.05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4751550" y="5174448"/>
            <a:ext cx="3495963" cy="1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dirty="0" smtClean="0">
                <a:latin typeface="High Tower Text" pitchFamily="18" charset="0"/>
              </a:rPr>
              <a:t>Juan Carlos Sanchez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r>
              <a:rPr lang="en-AU" dirty="0">
                <a:latin typeface="High Tower Text" pitchFamily="18" charset="0"/>
              </a:rPr>
              <a:t>Bioinformatics </a:t>
            </a:r>
            <a:r>
              <a:rPr lang="en-AU" dirty="0" smtClean="0">
                <a:latin typeface="High Tower Text" pitchFamily="18" charset="0"/>
              </a:rPr>
              <a:t>Technician</a:t>
            </a:r>
          </a:p>
          <a:p>
            <a:pPr eaLnBrk="1" hangingPunct="1"/>
            <a:endParaRPr lang="en-AU" dirty="0" smtClean="0">
              <a:latin typeface="High Tower Text" pitchFamily="18" charset="0"/>
            </a:endParaRPr>
          </a:p>
          <a:p>
            <a:pPr eaLnBrk="1" hangingPunct="1"/>
            <a:r>
              <a:rPr lang="en-AU" dirty="0" smtClean="0">
                <a:latin typeface="High Tower Text" pitchFamily="18" charset="0"/>
              </a:rPr>
              <a:t>PGC 2.01</a:t>
            </a:r>
            <a:endParaRPr lang="en-AU" dirty="0">
              <a:latin typeface="High Tower Text" pitchFamily="18" charset="0"/>
            </a:endParaRPr>
          </a:p>
          <a:p>
            <a:pPr eaLnBrk="1" hangingPunct="1"/>
            <a:endParaRPr lang="en-AU" dirty="0">
              <a:latin typeface="High Tower Text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7746" y="5162030"/>
            <a:ext cx="705905" cy="1105024"/>
          </a:xfrm>
          <a:prstGeom prst="rect">
            <a:avLst/>
          </a:prstGeom>
          <a:solidFill>
            <a:schemeClr val="bg1"/>
          </a:solidFill>
          <a:ln>
            <a:solidFill>
              <a:srgbClr val="453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81093" y="5162729"/>
            <a:ext cx="705905" cy="1105024"/>
          </a:xfrm>
          <a:prstGeom prst="rect">
            <a:avLst/>
          </a:prstGeom>
          <a:solidFill>
            <a:schemeClr val="bg1"/>
          </a:solidFill>
          <a:ln>
            <a:solidFill>
              <a:srgbClr val="453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at Backgroun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840" y="188640"/>
            <a:ext cx="8229600" cy="720080"/>
          </a:xfrm>
          <a:prstGeom prst="rect">
            <a:avLst/>
          </a:prstGeom>
        </p:spPr>
        <p:txBody>
          <a:bodyPr/>
          <a:lstStyle>
            <a:lvl1pPr algn="ctr">
              <a:defRPr sz="4400"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5044826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/>
          <a:lstStyle>
            <a:lvl1pPr>
              <a:defRPr>
                <a:latin typeface="High Tower Text" pitchFamily="18" charset="0"/>
              </a:defRPr>
            </a:lvl1pPr>
            <a:lvl2pPr>
              <a:defRPr>
                <a:latin typeface="High Tower Text" pitchFamily="18" charset="0"/>
              </a:defRPr>
            </a:lvl2pPr>
            <a:lvl3pPr>
              <a:defRPr>
                <a:latin typeface="High Tower Text" pitchFamily="18" charset="0"/>
              </a:defRPr>
            </a:lvl3pPr>
            <a:lvl4pPr>
              <a:defRPr>
                <a:latin typeface="High Tower Text" pitchFamily="18" charset="0"/>
              </a:defRPr>
            </a:lvl4pPr>
            <a:lvl5pPr>
              <a:defRPr>
                <a:latin typeface="High Tower Text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61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igh Tower Text" panose="02040502050506030303" pitchFamily="18" charset="0"/>
              </a:defRPr>
            </a:lvl1pPr>
            <a:lvl2pPr>
              <a:defRPr sz="2400">
                <a:latin typeface="High Tower Text" panose="02040502050506030303" pitchFamily="18" charset="0"/>
              </a:defRPr>
            </a:lvl2pPr>
            <a:lvl3pPr>
              <a:defRPr sz="2000">
                <a:latin typeface="High Tower Text" panose="02040502050506030303" pitchFamily="18" charset="0"/>
              </a:defRPr>
            </a:lvl3pPr>
            <a:lvl4pPr>
              <a:defRPr sz="1800">
                <a:latin typeface="High Tower Text" panose="02040502050506030303" pitchFamily="18" charset="0"/>
              </a:defRPr>
            </a:lvl4pPr>
            <a:lvl5pPr>
              <a:defRPr sz="1800">
                <a:latin typeface="High Tower Text" panose="02040502050506030303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igh Tower Text" panose="02040502050506030303" pitchFamily="18" charset="0"/>
              </a:defRPr>
            </a:lvl1pPr>
            <a:lvl2pPr>
              <a:defRPr sz="2400">
                <a:latin typeface="High Tower Text" panose="02040502050506030303" pitchFamily="18" charset="0"/>
              </a:defRPr>
            </a:lvl2pPr>
            <a:lvl3pPr>
              <a:defRPr sz="2000">
                <a:latin typeface="High Tower Text" panose="02040502050506030303" pitchFamily="18" charset="0"/>
              </a:defRPr>
            </a:lvl3pPr>
            <a:lvl4pPr>
              <a:defRPr sz="1800">
                <a:latin typeface="High Tower Text" panose="02040502050506030303" pitchFamily="18" charset="0"/>
              </a:defRPr>
            </a:lvl4pPr>
            <a:lvl5pPr>
              <a:defRPr sz="1800">
                <a:latin typeface="High Tower Text" panose="02040502050506030303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720080"/>
          </a:xfrm>
          <a:prstGeom prst="rect">
            <a:avLst/>
          </a:prstGeom>
        </p:spPr>
        <p:txBody>
          <a:bodyPr/>
          <a:lstStyle>
            <a:lvl1pPr algn="ctr">
              <a:defRPr cap="small" baseline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388" y="6453188"/>
            <a:ext cx="5840412" cy="360362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High Tower Text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60362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AU" sz="1400" b="0" kern="1200" smtClean="0">
                <a:solidFill>
                  <a:schemeClr val="bg1"/>
                </a:solidFill>
                <a:latin typeface="High Tower Text" pitchFamily="18" charset="0"/>
                <a:ea typeface="+mn-ea"/>
                <a:cs typeface="+mn-cs"/>
              </a:defRPr>
            </a:lvl1pPr>
          </a:lstStyle>
          <a:p>
            <a:fld id="{EFEC60DE-A409-490D-8258-77D3F259559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5" descr="ACPFG White on black-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>
            <a:fillRect/>
          </a:stretch>
        </p:blipFill>
        <p:spPr bwMode="auto">
          <a:xfrm>
            <a:off x="100013" y="61913"/>
            <a:ext cx="403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77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the.earth.li/~sgtatham/putty/latest/x86/puttygen.ex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ropcanvas.com/moow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rc.nectar.org.au/support/faq.html#ip_rang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machine.com/download.php" TargetMode="External"/><Relationship Id="rId2" Type="http://schemas.openxmlformats.org/officeDocument/2006/relationships/hyperlink" Target="http://freenx.berlios.d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.edu.au/" TargetMode="External"/><Relationship Id="rId2" Type="http://schemas.openxmlformats.org/officeDocument/2006/relationships/hyperlink" Target="http://www.nectar.org.au/research-clou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board.rc.nectar.org.a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2800" b="1" dirty="0"/>
              <a:t>Using the </a:t>
            </a:r>
            <a:r>
              <a:rPr lang="en-AU" sz="2800" b="1" dirty="0" err="1"/>
              <a:t>NeCTAR</a:t>
            </a:r>
            <a:r>
              <a:rPr lang="en-AU" sz="2800" b="1" dirty="0"/>
              <a:t> Research Cloud for Delivering Hands-on Bioinformatics Training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5661248"/>
            <a:ext cx="8784976" cy="720080"/>
          </a:xfrm>
        </p:spPr>
        <p:txBody>
          <a:bodyPr/>
          <a:lstStyle/>
          <a:p>
            <a:r>
              <a:rPr lang="en-AU" dirty="0" smtClean="0"/>
              <a:t>Nathan S. Watson-Haigh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69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Configure an NX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Launch a VM from the Ubuntu 12.04.2 image</a:t>
            </a:r>
          </a:p>
          <a:p>
            <a:r>
              <a:rPr lang="en-AU" dirty="0" smtClean="0"/>
              <a:t>Under the Post-Creation tab, enter the contents of the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NXServer_install.sh</a:t>
            </a:r>
            <a:r>
              <a:rPr lang="en-AU" dirty="0" smtClean="0"/>
              <a:t> from </a:t>
            </a:r>
            <a:r>
              <a:rPr lang="en-AU" dirty="0" err="1" smtClean="0"/>
              <a:t>dropcanvas</a:t>
            </a:r>
            <a:r>
              <a:rPr lang="en-AU" dirty="0" smtClean="0"/>
              <a:t>. </a:t>
            </a:r>
          </a:p>
          <a:p>
            <a:r>
              <a:rPr lang="en-AU" dirty="0" smtClean="0"/>
              <a:t>How </a:t>
            </a:r>
            <a:r>
              <a:rPr lang="en-AU" dirty="0"/>
              <a:t>are you going to log into the </a:t>
            </a:r>
            <a:r>
              <a:rPr lang="en-AU" dirty="0" smtClean="0"/>
              <a:t>VM?</a:t>
            </a:r>
          </a:p>
          <a:p>
            <a:pPr lvl="1"/>
            <a:r>
              <a:rPr lang="en-AU" dirty="0" smtClean="0"/>
              <a:t>Consider also </a:t>
            </a:r>
            <a:r>
              <a:rPr lang="en-AU" dirty="0" smtClean="0"/>
              <a:t>adding something like:</a:t>
            </a:r>
            <a:endParaRPr lang="en-AU" dirty="0" smtClean="0"/>
          </a:p>
          <a:p>
            <a:pPr marL="0" indent="0"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echo -e "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ubuntu:bioubuntu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ntrainee:ngstrainee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\n" \</a:t>
            </a:r>
          </a:p>
          <a:p>
            <a:pPr marL="0" indent="0"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chpasswd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/>
              <a:t>We’ll take a look at using SSH keys 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35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Keys in the Dashboard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Specify the </a:t>
            </a:r>
            <a:r>
              <a:rPr lang="en-AU" dirty="0" err="1" smtClean="0"/>
              <a:t>keypair</a:t>
            </a:r>
            <a:r>
              <a:rPr lang="en-AU" dirty="0" smtClean="0"/>
              <a:t> to use when launching a VM</a:t>
            </a:r>
          </a:p>
          <a:p>
            <a:pPr lvl="1"/>
            <a:r>
              <a:rPr lang="en-AU" dirty="0" smtClean="0"/>
              <a:t>Need to import the public key from a </a:t>
            </a:r>
            <a:r>
              <a:rPr lang="en-AU" dirty="0" err="1" smtClean="0"/>
              <a:t>keypair</a:t>
            </a:r>
            <a:r>
              <a:rPr lang="en-AU" dirty="0" smtClean="0"/>
              <a:t> generated on the computer from which you want to connect to the VM </a:t>
            </a:r>
            <a:endParaRPr lang="en-AU" dirty="0" smtClean="0"/>
          </a:p>
          <a:p>
            <a:r>
              <a:rPr lang="en-AU" dirty="0" smtClean="0"/>
              <a:t>Hang on, I’m confused!</a:t>
            </a:r>
          </a:p>
          <a:p>
            <a:pPr lvl="1"/>
            <a:r>
              <a:rPr lang="en-AU" dirty="0" smtClean="0"/>
              <a:t>What are keys, </a:t>
            </a:r>
            <a:r>
              <a:rPr lang="en-AU" dirty="0" err="1" smtClean="0"/>
              <a:t>keypairs</a:t>
            </a:r>
            <a:r>
              <a:rPr lang="en-AU" dirty="0" smtClean="0"/>
              <a:t>, private keys and public key </a:t>
            </a:r>
            <a:r>
              <a:rPr lang="en-AU" dirty="0" err="1" smtClean="0"/>
              <a:t>thingymabobs</a:t>
            </a:r>
            <a:r>
              <a:rPr lang="en-AU" dirty="0" smtClean="0"/>
              <a:t>!?</a:t>
            </a:r>
          </a:p>
          <a:p>
            <a:pPr lvl="1"/>
            <a:r>
              <a:rPr lang="en-AU" dirty="0" smtClean="0"/>
              <a:t>Lets take a look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0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SSH Keys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The basic </a:t>
            </a:r>
            <a:r>
              <a:rPr lang="en-AU" sz="2800" dirty="0" smtClean="0"/>
              <a:t>concept</a:t>
            </a:r>
          </a:p>
          <a:p>
            <a:pPr lvl="1"/>
            <a:r>
              <a:rPr lang="en-AU" sz="2400" dirty="0" smtClean="0"/>
              <a:t>SSH keys come in pairs a private key and it’s corresponding public key</a:t>
            </a:r>
          </a:p>
          <a:p>
            <a:pPr lvl="1"/>
            <a:r>
              <a:rPr lang="en-AU" sz="2400" dirty="0" smtClean="0"/>
              <a:t>Private </a:t>
            </a:r>
            <a:r>
              <a:rPr lang="en-AU" sz="2400" dirty="0" smtClean="0"/>
              <a:t>key </a:t>
            </a:r>
            <a:r>
              <a:rPr lang="en-AU" sz="2400" dirty="0" smtClean="0"/>
              <a:t>represents a single user/computer combo from which you want to connect</a:t>
            </a:r>
            <a:endParaRPr lang="en-AU" sz="2400" b="1" i="1" dirty="0" smtClean="0"/>
          </a:p>
          <a:p>
            <a:pPr lvl="1"/>
            <a:r>
              <a:rPr lang="en-AU" sz="2400" dirty="0" smtClean="0"/>
              <a:t>Public key </a:t>
            </a:r>
            <a:r>
              <a:rPr lang="en-AU" sz="2400" dirty="0" smtClean="0"/>
              <a:t>is copied </a:t>
            </a:r>
            <a:r>
              <a:rPr lang="en-AU" sz="2400" dirty="0" smtClean="0"/>
              <a:t>to each user/computer you want to connect </a:t>
            </a:r>
            <a:r>
              <a:rPr lang="en-AU" sz="2400" b="1" i="1" dirty="0" smtClean="0"/>
              <a:t>to</a:t>
            </a:r>
          </a:p>
          <a:p>
            <a:r>
              <a:rPr lang="en-AU" sz="2800" dirty="0" smtClean="0"/>
              <a:t>Create </a:t>
            </a:r>
            <a:r>
              <a:rPr lang="en-AU" sz="2800" dirty="0" smtClean="0"/>
              <a:t>a </a:t>
            </a:r>
            <a:r>
              <a:rPr lang="en-AU" sz="2800" dirty="0" err="1" smtClean="0"/>
              <a:t>keypair</a:t>
            </a:r>
            <a:r>
              <a:rPr lang="en-AU" sz="2800" dirty="0" smtClean="0"/>
              <a:t> on Windows </a:t>
            </a:r>
            <a:r>
              <a:rPr lang="en-AU" sz="2800" dirty="0" smtClean="0"/>
              <a:t>machines using </a:t>
            </a:r>
            <a:r>
              <a:rPr lang="en-AU" sz="2400" dirty="0" err="1" smtClean="0">
                <a:hlinkClick r:id="rId2"/>
              </a:rPr>
              <a:t>Puttygen</a:t>
            </a:r>
            <a:endParaRPr lang="en-AU" sz="2400" dirty="0" smtClean="0"/>
          </a:p>
          <a:p>
            <a:pPr lvl="1"/>
            <a:r>
              <a:rPr lang="en-AU" sz="2000" dirty="0" smtClean="0"/>
              <a:t>See “SSH Key Creation” document on </a:t>
            </a:r>
            <a:r>
              <a:rPr lang="en-AU" sz="2000" dirty="0" err="1" smtClean="0"/>
              <a:t>dropcanvas</a:t>
            </a:r>
            <a:endParaRPr lang="en-AU" sz="2000" dirty="0" smtClean="0"/>
          </a:p>
          <a:p>
            <a:r>
              <a:rPr lang="en-AU" sz="2800" dirty="0" smtClean="0"/>
              <a:t>Create </a:t>
            </a:r>
            <a:r>
              <a:rPr lang="en-AU" sz="2800" dirty="0"/>
              <a:t>a </a:t>
            </a:r>
            <a:r>
              <a:rPr lang="en-AU" sz="2800" dirty="0" err="1" smtClean="0"/>
              <a:t>keypair</a:t>
            </a:r>
            <a:r>
              <a:rPr lang="en-AU" sz="2800" dirty="0" smtClean="0"/>
              <a:t> </a:t>
            </a:r>
            <a:r>
              <a:rPr lang="en-AU" sz="2800" dirty="0"/>
              <a:t>on </a:t>
            </a:r>
            <a:r>
              <a:rPr lang="en-AU" sz="2800" dirty="0" smtClean="0"/>
              <a:t>Ubuntu machines</a:t>
            </a:r>
          </a:p>
          <a:p>
            <a:pPr lvl="1"/>
            <a:r>
              <a:rPr lang="en-AU" sz="2400" dirty="0" smtClean="0"/>
              <a:t>We’ll do this </a:t>
            </a:r>
            <a:r>
              <a:rPr lang="en-AU" sz="2400" dirty="0" smtClean="0"/>
              <a:t>later once we have a running VM</a:t>
            </a: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123793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Keys in the Dashboard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Specify the </a:t>
            </a:r>
            <a:r>
              <a:rPr lang="en-AU" dirty="0" err="1" smtClean="0"/>
              <a:t>keypair</a:t>
            </a:r>
            <a:r>
              <a:rPr lang="en-AU" dirty="0" smtClean="0"/>
              <a:t> to use when launching a VM</a:t>
            </a:r>
          </a:p>
          <a:p>
            <a:pPr lvl="1"/>
            <a:r>
              <a:rPr lang="en-AU" dirty="0" smtClean="0"/>
              <a:t>Need to import the public key from a </a:t>
            </a:r>
            <a:r>
              <a:rPr lang="en-AU" dirty="0" err="1" smtClean="0"/>
              <a:t>keypair</a:t>
            </a:r>
            <a:r>
              <a:rPr lang="en-AU" dirty="0" smtClean="0"/>
              <a:t> generated on the computer from which you want to connect to the VM </a:t>
            </a:r>
            <a:endParaRPr lang="en-AU" dirty="0" smtClean="0"/>
          </a:p>
          <a:p>
            <a:r>
              <a:rPr lang="en-AU" dirty="0" smtClean="0"/>
              <a:t>Import the public key for the </a:t>
            </a:r>
            <a:r>
              <a:rPr lang="en-AU" dirty="0" err="1" smtClean="0"/>
              <a:t>keypair</a:t>
            </a:r>
            <a:r>
              <a:rPr lang="en-AU" dirty="0" smtClean="0"/>
              <a:t> you just created with </a:t>
            </a:r>
            <a:r>
              <a:rPr lang="en-AU" dirty="0" err="1"/>
              <a:t>P</a:t>
            </a:r>
            <a:r>
              <a:rPr lang="en-AU" dirty="0" err="1" smtClean="0"/>
              <a:t>uttygen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3828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Configure an NX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Launch </a:t>
            </a:r>
            <a:r>
              <a:rPr lang="en-AU" dirty="0" smtClean="0"/>
              <a:t>a VM from the Ubuntu 12.04.2 image</a:t>
            </a:r>
          </a:p>
          <a:p>
            <a:r>
              <a:rPr lang="en-AU" dirty="0" smtClean="0"/>
              <a:t>Under the Post-Creation tab, enter the contents of the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NXServer_install.sh</a:t>
            </a:r>
            <a:r>
              <a:rPr lang="en-AU" dirty="0" smtClean="0"/>
              <a:t> from </a:t>
            </a:r>
            <a:r>
              <a:rPr lang="en-AU" dirty="0" err="1" smtClean="0"/>
              <a:t>dropcanvas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This time select the </a:t>
            </a:r>
            <a:r>
              <a:rPr lang="en-AU" dirty="0" err="1" smtClean="0"/>
              <a:t>keypair</a:t>
            </a:r>
            <a:r>
              <a:rPr lang="en-AU" dirty="0" smtClean="0"/>
              <a:t> you just created/imported</a:t>
            </a:r>
          </a:p>
          <a:p>
            <a:r>
              <a:rPr lang="en-AU" dirty="0" smtClean="0"/>
              <a:t>You’ll be able to SSH into this VM using the default “</a:t>
            </a:r>
            <a:r>
              <a:rPr lang="en-AU" dirty="0" err="1" smtClean="0"/>
              <a:t>ubuntu</a:t>
            </a:r>
            <a:r>
              <a:rPr lang="en-AU" dirty="0" smtClean="0"/>
              <a:t>” user and the private key on this computer – nowhere else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2605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Instantiating Many VMs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Running a workshop for more than a handful of people?</a:t>
            </a:r>
          </a:p>
          <a:p>
            <a:pPr lvl="1"/>
            <a:r>
              <a:rPr lang="en-AU" dirty="0" smtClean="0"/>
              <a:t>You’ll need access to a larger allocation off resources</a:t>
            </a:r>
          </a:p>
          <a:p>
            <a:pPr lvl="2"/>
            <a:r>
              <a:rPr lang="en-AU" dirty="0" smtClean="0"/>
              <a:t>BIG SA tenancy has 400 CPUs and 1,600GB of RAM</a:t>
            </a:r>
          </a:p>
          <a:p>
            <a:pPr lvl="3"/>
            <a:r>
              <a:rPr lang="en-AU" dirty="0" smtClean="0"/>
              <a:t>25 xx-large </a:t>
            </a:r>
            <a:r>
              <a:rPr lang="en-AU" dirty="0"/>
              <a:t>instances </a:t>
            </a:r>
            <a:r>
              <a:rPr lang="en-AU" dirty="0" smtClean="0"/>
              <a:t>(16 cores, 64GB RAM), or</a:t>
            </a:r>
          </a:p>
          <a:p>
            <a:pPr lvl="3"/>
            <a:r>
              <a:rPr lang="en-AU" dirty="0" smtClean="0"/>
              <a:t>50 x-large </a:t>
            </a:r>
            <a:r>
              <a:rPr lang="en-AU" dirty="0"/>
              <a:t>instances </a:t>
            </a:r>
            <a:r>
              <a:rPr lang="en-AU" dirty="0" smtClean="0"/>
              <a:t>(8 cores, 32GB RAM), or</a:t>
            </a:r>
          </a:p>
          <a:p>
            <a:pPr lvl="3"/>
            <a:r>
              <a:rPr lang="en-AU" dirty="0" smtClean="0"/>
              <a:t>100 large instances (4 cores, 16GB RAM), or</a:t>
            </a:r>
          </a:p>
          <a:p>
            <a:pPr lvl="3"/>
            <a:r>
              <a:rPr lang="en-AU" dirty="0" smtClean="0"/>
              <a:t>200 medium </a:t>
            </a:r>
            <a:r>
              <a:rPr lang="en-AU" dirty="0"/>
              <a:t>instances </a:t>
            </a:r>
            <a:r>
              <a:rPr lang="en-AU" dirty="0" smtClean="0"/>
              <a:t>(2 cores, 8GB RAM), or</a:t>
            </a:r>
          </a:p>
          <a:p>
            <a:pPr lvl="3"/>
            <a:r>
              <a:rPr lang="en-AU" dirty="0" smtClean="0"/>
              <a:t>400 small </a:t>
            </a:r>
            <a:r>
              <a:rPr lang="en-AU" dirty="0"/>
              <a:t>instances </a:t>
            </a:r>
            <a:r>
              <a:rPr lang="en-AU" dirty="0" smtClean="0"/>
              <a:t>(1 core, 4GB RAM)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1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Working with Many VMs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Running a workshop for more than a handful of people?</a:t>
            </a:r>
          </a:p>
          <a:p>
            <a:pPr lvl="1"/>
            <a:r>
              <a:rPr lang="en-AU" sz="2400" dirty="0" smtClean="0"/>
              <a:t>You’ll need access to a larger allocation of resources</a:t>
            </a:r>
          </a:p>
          <a:p>
            <a:pPr lvl="2"/>
            <a:r>
              <a:rPr lang="en-AU" sz="2000" dirty="0" smtClean="0"/>
              <a:t>BIG SA tenancy has 400 CPUs and 1,600GB of RAM</a:t>
            </a:r>
          </a:p>
          <a:p>
            <a:pPr lvl="1"/>
            <a:r>
              <a:rPr lang="en-AU" sz="2400" dirty="0" smtClean="0"/>
              <a:t>You’ll need to hone your </a:t>
            </a:r>
            <a:r>
              <a:rPr lang="en-AU" sz="2400" dirty="0" err="1" smtClean="0"/>
              <a:t>sysadmin</a:t>
            </a:r>
            <a:r>
              <a:rPr lang="en-AU" sz="2400" dirty="0" smtClean="0"/>
              <a:t> skills in order to setup a VM with all the tools/data that will be required</a:t>
            </a:r>
          </a:p>
          <a:p>
            <a:pPr lvl="1"/>
            <a:r>
              <a:rPr lang="en-AU" sz="2400" dirty="0" smtClean="0"/>
              <a:t>You’ll need to use the APIs to interact with the cloud programmatically</a:t>
            </a:r>
          </a:p>
          <a:p>
            <a:pPr lvl="1"/>
            <a:r>
              <a:rPr lang="en-AU" sz="2400" dirty="0" smtClean="0"/>
              <a:t>You’ll need to know about parallel-shell</a:t>
            </a:r>
            <a:endParaRPr lang="en-AU" sz="2400" dirty="0"/>
          </a:p>
          <a:p>
            <a:pPr lvl="1"/>
            <a:r>
              <a:rPr lang="en-AU" sz="2400" dirty="0" smtClean="0"/>
              <a:t>We’ll cover </a:t>
            </a:r>
            <a:r>
              <a:rPr lang="en-AU" sz="2400" dirty="0" err="1" smtClean="0"/>
              <a:t>OpenStack</a:t>
            </a:r>
            <a:r>
              <a:rPr lang="en-AU" sz="2400" dirty="0" smtClean="0"/>
              <a:t> APIs now and come back to </a:t>
            </a:r>
            <a:r>
              <a:rPr lang="en-AU" sz="2400" dirty="0" err="1" smtClean="0"/>
              <a:t>sysadmin</a:t>
            </a:r>
            <a:r>
              <a:rPr lang="en-AU" sz="2400" dirty="0" smtClean="0"/>
              <a:t> and parallel-shell later</a:t>
            </a:r>
          </a:p>
        </p:txBody>
      </p:sp>
    </p:spTree>
    <p:extLst>
      <p:ext uri="{BB962C8B-B14F-4D97-AF65-F5344CB8AC3E}">
        <p14:creationId xmlns:p14="http://schemas.microsoft.com/office/powerpoint/2010/main" val="1000525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OpenStack</a:t>
            </a:r>
            <a:r>
              <a:rPr lang="en-AU" dirty="0" smtClean="0"/>
              <a:t> </a:t>
            </a:r>
            <a:r>
              <a:rPr lang="en-AU" dirty="0" smtClean="0"/>
              <a:t>and the APIs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Programmatically interacting with the </a:t>
            </a:r>
            <a:r>
              <a:rPr lang="en-AU" dirty="0" err="1" smtClean="0"/>
              <a:t>NeCTAR</a:t>
            </a:r>
            <a:r>
              <a:rPr lang="en-AU" dirty="0" smtClean="0"/>
              <a:t> Research Cloud</a:t>
            </a:r>
          </a:p>
          <a:p>
            <a:r>
              <a:rPr lang="en-AU" dirty="0" err="1" smtClean="0"/>
              <a:t>OpenStack</a:t>
            </a:r>
            <a:r>
              <a:rPr lang="en-AU" dirty="0" smtClean="0"/>
              <a:t> software</a:t>
            </a:r>
          </a:p>
          <a:p>
            <a:pPr lvl="1"/>
            <a:r>
              <a:rPr lang="en-AU" dirty="0" smtClean="0"/>
              <a:t>Getting your </a:t>
            </a:r>
            <a:r>
              <a:rPr lang="en-AU" dirty="0" err="1" smtClean="0"/>
              <a:t>OpenStack</a:t>
            </a:r>
            <a:r>
              <a:rPr lang="en-AU" dirty="0" smtClean="0"/>
              <a:t> RC file</a:t>
            </a:r>
          </a:p>
          <a:p>
            <a:pPr lvl="1"/>
            <a:r>
              <a:rPr lang="en-AU" dirty="0" smtClean="0"/>
              <a:t>Generating an </a:t>
            </a:r>
            <a:r>
              <a:rPr lang="en-AU" dirty="0" err="1" smtClean="0"/>
              <a:t>OpenStack</a:t>
            </a:r>
            <a:r>
              <a:rPr lang="en-AU" dirty="0" smtClean="0"/>
              <a:t> </a:t>
            </a:r>
            <a:r>
              <a:rPr lang="en-AU" dirty="0" smtClean="0"/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136804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OpenStack</a:t>
            </a:r>
            <a:r>
              <a:rPr lang="en-AU" dirty="0" smtClean="0"/>
              <a:t> </a:t>
            </a:r>
            <a:r>
              <a:rPr lang="en-AU" dirty="0" smtClean="0"/>
              <a:t>and the APIs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Over to </a:t>
            </a:r>
            <a:r>
              <a:rPr lang="en-AU" dirty="0" err="1" smtClean="0"/>
              <a:t>Jerico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12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eResearch</a:t>
            </a:r>
            <a:r>
              <a:rPr lang="en-AU" dirty="0" smtClean="0"/>
              <a:t> SA Node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Over to Sean/Paul</a:t>
            </a:r>
          </a:p>
          <a:p>
            <a:pPr lvl="1"/>
            <a:r>
              <a:rPr lang="en-AU" dirty="0" smtClean="0"/>
              <a:t>Status update</a:t>
            </a:r>
          </a:p>
          <a:p>
            <a:pPr lvl="1"/>
            <a:r>
              <a:rPr lang="en-AU" dirty="0" smtClean="0"/>
              <a:t>Benefits of using the </a:t>
            </a:r>
            <a:r>
              <a:rPr lang="en-AU" dirty="0" err="1" smtClean="0"/>
              <a:t>eRSA</a:t>
            </a:r>
            <a:r>
              <a:rPr lang="en-AU" dirty="0" smtClean="0"/>
              <a:t> node/cell</a:t>
            </a:r>
          </a:p>
          <a:p>
            <a:pPr lvl="1"/>
            <a:r>
              <a:rPr lang="en-AU" dirty="0" smtClean="0"/>
              <a:t>How they can help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0558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problem</a:t>
            </a:r>
          </a:p>
          <a:p>
            <a:r>
              <a:rPr lang="en-AU" dirty="0" smtClean="0"/>
              <a:t>Possible Solutions</a:t>
            </a:r>
          </a:p>
          <a:p>
            <a:r>
              <a:rPr lang="en-AU" dirty="0" err="1" smtClean="0"/>
              <a:t>NeCTAR</a:t>
            </a:r>
            <a:r>
              <a:rPr lang="en-AU" dirty="0" smtClean="0"/>
              <a:t> Research Cloud</a:t>
            </a:r>
          </a:p>
          <a:p>
            <a:r>
              <a:rPr lang="en-AU" dirty="0" err="1"/>
              <a:t>NeCTAR</a:t>
            </a:r>
            <a:r>
              <a:rPr lang="en-AU" dirty="0"/>
              <a:t> Dashboard</a:t>
            </a:r>
          </a:p>
          <a:p>
            <a:r>
              <a:rPr lang="en-AU" dirty="0"/>
              <a:t>SSH access to </a:t>
            </a:r>
            <a:r>
              <a:rPr lang="en-AU" dirty="0" smtClean="0"/>
              <a:t>VMs</a:t>
            </a:r>
          </a:p>
          <a:p>
            <a:endParaRPr lang="en-AU" dirty="0"/>
          </a:p>
          <a:p>
            <a:r>
              <a:rPr lang="en-AU" dirty="0" smtClean="0"/>
              <a:t>Script Resources</a:t>
            </a:r>
          </a:p>
          <a:p>
            <a:pPr lvl="1"/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dropcanvas.com/moow4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8954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 err="1" smtClean="0"/>
              <a:t>Sysadmin</a:t>
            </a:r>
            <a:r>
              <a:rPr lang="en-AU" sz="4000" dirty="0" smtClean="0"/>
              <a:t> Tasks: Tips &amp; Tricks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Launching and configuring many VMs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VM_Instantiation.sh</a:t>
            </a:r>
          </a:p>
          <a:p>
            <a:r>
              <a:rPr lang="en-AU" dirty="0"/>
              <a:t>Generating NX Client session files</a:t>
            </a:r>
          </a:p>
          <a:p>
            <a:r>
              <a:rPr lang="en-AU" dirty="0"/>
              <a:t>Random password generation</a:t>
            </a:r>
          </a:p>
          <a:p>
            <a:r>
              <a:rPr lang="en-AU" dirty="0"/>
              <a:t>Parallel Shell</a:t>
            </a:r>
            <a:endParaRPr lang="en-GB"/>
          </a:p>
          <a:p>
            <a:r>
              <a:rPr lang="en-AU" smtClean="0"/>
              <a:t>Desktop </a:t>
            </a:r>
            <a:r>
              <a:rPr lang="en-AU" dirty="0" smtClean="0"/>
              <a:t>links</a:t>
            </a:r>
          </a:p>
          <a:p>
            <a:r>
              <a:rPr lang="en-AU" dirty="0" err="1" smtClean="0"/>
              <a:t>Dropcanvas</a:t>
            </a:r>
            <a:endParaRPr lang="en-AU" dirty="0" smtClean="0"/>
          </a:p>
          <a:p>
            <a:r>
              <a:rPr lang="en-AU" dirty="0" err="1" smtClean="0"/>
              <a:t>Etherpad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67588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Gotcha’s For Running Workshops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Configuring a VM for someone else’s workshop</a:t>
            </a:r>
          </a:p>
          <a:p>
            <a:pPr lvl="1"/>
            <a:r>
              <a:rPr lang="en-AU" dirty="0" smtClean="0"/>
              <a:t>More difficult if at a distance</a:t>
            </a:r>
          </a:p>
          <a:p>
            <a:r>
              <a:rPr lang="en-AU" dirty="0" smtClean="0"/>
              <a:t>Not having sufficient spare VMs</a:t>
            </a:r>
          </a:p>
          <a:p>
            <a:r>
              <a:rPr lang="en-AU" dirty="0" smtClean="0"/>
              <a:t>Institutional firewalls! </a:t>
            </a:r>
            <a:r>
              <a:rPr lang="en-AU" dirty="0" smtClean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AU" dirty="0" smtClean="0">
                <a:sym typeface="Wingdings" panose="05000000000000000000" pitchFamily="2" charset="2"/>
              </a:rPr>
              <a:t>Adelaide takes 1-2 weeks to action firewall rule changes and used to require IP address of all VMs</a:t>
            </a:r>
          </a:p>
          <a:p>
            <a:pPr lvl="2"/>
            <a:r>
              <a:rPr lang="en-AU" dirty="0" smtClean="0">
                <a:sym typeface="Wingdings" panose="05000000000000000000" pitchFamily="2" charset="2"/>
              </a:rPr>
              <a:t>Wouldn’t have worked for this workshop!</a:t>
            </a:r>
          </a:p>
          <a:p>
            <a:pPr lvl="1"/>
            <a:r>
              <a:rPr lang="en-AU" dirty="0" smtClean="0">
                <a:sym typeface="Wingdings" panose="05000000000000000000" pitchFamily="2" charset="2"/>
              </a:rPr>
              <a:t>Try asking for IP ranges for the </a:t>
            </a:r>
            <a:r>
              <a:rPr lang="en-AU" dirty="0" smtClean="0">
                <a:sym typeface="Wingdings" panose="05000000000000000000" pitchFamily="2" charset="2"/>
                <a:hlinkClick r:id="rId2"/>
              </a:rPr>
              <a:t>whole cloud</a:t>
            </a:r>
            <a:endParaRPr lang="en-AU" dirty="0" smtClean="0">
              <a:sym typeface="Wingdings" panose="05000000000000000000" pitchFamily="2" charset="2"/>
            </a:endParaRPr>
          </a:p>
          <a:p>
            <a:r>
              <a:rPr lang="en-AU" dirty="0" smtClean="0"/>
              <a:t>Local computers auto-logout, clear NX Client session info,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22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Bioinformatics training requires a fair bit of grunt</a:t>
            </a:r>
          </a:p>
          <a:p>
            <a:pPr lvl="1"/>
            <a:r>
              <a:rPr lang="en-AU" dirty="0" smtClean="0"/>
              <a:t>Local hardware usually inadequate</a:t>
            </a:r>
          </a:p>
          <a:p>
            <a:r>
              <a:rPr lang="en-AU" dirty="0" smtClean="0"/>
              <a:t>Heavily dependant on local IT support</a:t>
            </a:r>
          </a:p>
          <a:p>
            <a:pPr lvl="1"/>
            <a:r>
              <a:rPr lang="en-AU" dirty="0" smtClean="0"/>
              <a:t>Setup/configuration</a:t>
            </a:r>
          </a:p>
          <a:p>
            <a:pPr lvl="1"/>
            <a:r>
              <a:rPr lang="en-AU" dirty="0" smtClean="0"/>
              <a:t>Difficult, if not impossible, at a distance especially at new locations</a:t>
            </a:r>
          </a:p>
          <a:p>
            <a:pPr lvl="1"/>
            <a:r>
              <a:rPr lang="en-AU" dirty="0" smtClean="0"/>
              <a:t>Fear-factor of “unknown OS’s”, network bandwidth</a:t>
            </a:r>
          </a:p>
          <a:p>
            <a:r>
              <a:rPr lang="en-AU" dirty="0"/>
              <a:t>Inconsistent environment between different </a:t>
            </a:r>
            <a:r>
              <a:rPr lang="en-AU" dirty="0" smtClean="0"/>
              <a:t>venues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94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(non-starter)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BYO laptop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Inconsistent </a:t>
            </a:r>
            <a:r>
              <a:rPr lang="en-AU" dirty="0" smtClean="0">
                <a:solidFill>
                  <a:srgbClr val="FF0000"/>
                </a:solidFill>
              </a:rPr>
              <a:t>environment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Problems installing the required OS, tools </a:t>
            </a:r>
            <a:r>
              <a:rPr lang="en-AU" dirty="0" err="1" smtClean="0">
                <a:solidFill>
                  <a:srgbClr val="FF0000"/>
                </a:solidFill>
              </a:rPr>
              <a:t>etc</a:t>
            </a:r>
            <a:endParaRPr lang="en-AU" dirty="0" smtClean="0">
              <a:solidFill>
                <a:srgbClr val="FF0000"/>
              </a:solidFill>
            </a:endParaRP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Network access to “alien” computers</a:t>
            </a:r>
          </a:p>
          <a:p>
            <a:pPr lvl="1"/>
            <a:endParaRPr lang="en-AU" dirty="0" smtClean="0"/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Trainee has a usable environment at the end of the workshop</a:t>
            </a:r>
            <a:endParaRPr lang="en-AU" dirty="0">
              <a:solidFill>
                <a:srgbClr val="00B050"/>
              </a:solidFill>
            </a:endParaRPr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Very few room requirements</a:t>
            </a:r>
          </a:p>
        </p:txBody>
      </p:sp>
    </p:spTree>
    <p:extLst>
      <p:ext uri="{BB962C8B-B14F-4D97-AF65-F5344CB8AC3E}">
        <p14:creationId xmlns:p14="http://schemas.microsoft.com/office/powerpoint/2010/main" val="415561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(real)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/>
              <a:t>NeCTAR</a:t>
            </a:r>
            <a:r>
              <a:rPr lang="en-AU" dirty="0"/>
              <a:t> Research </a:t>
            </a:r>
            <a:r>
              <a:rPr lang="en-AU" dirty="0" smtClean="0"/>
              <a:t>Cloud</a:t>
            </a:r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Off-load computational requirements to the cloud</a:t>
            </a:r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Lower hardware requirements for local computers</a:t>
            </a:r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Flexibility to develop a VM for specific needs</a:t>
            </a:r>
          </a:p>
          <a:p>
            <a:pPr lvl="1"/>
            <a:r>
              <a:rPr lang="en-AU" dirty="0" smtClean="0">
                <a:solidFill>
                  <a:srgbClr val="00B050"/>
                </a:solidFill>
              </a:rPr>
              <a:t>Provide 1 VM per trainee</a:t>
            </a:r>
          </a:p>
          <a:p>
            <a:pPr lvl="1"/>
            <a:endParaRPr lang="en-AU" dirty="0"/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Access to VMs through firewall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Requires </a:t>
            </a:r>
            <a:r>
              <a:rPr lang="en-AU" dirty="0" err="1" smtClean="0">
                <a:solidFill>
                  <a:srgbClr val="FF0000"/>
                </a:solidFill>
              </a:rPr>
              <a:t>sysadmin</a:t>
            </a:r>
            <a:r>
              <a:rPr lang="en-AU" dirty="0" smtClean="0">
                <a:solidFill>
                  <a:srgbClr val="FF0000"/>
                </a:solidFill>
              </a:rPr>
              <a:t> skills to configure a VM and manage VMs for a workshop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Understanding the concept of local </a:t>
            </a:r>
            <a:r>
              <a:rPr lang="en-AU" dirty="0" err="1" smtClean="0">
                <a:solidFill>
                  <a:srgbClr val="FF0000"/>
                </a:solidFill>
              </a:rPr>
              <a:t>vs</a:t>
            </a:r>
            <a:r>
              <a:rPr lang="en-AU" dirty="0" smtClean="0">
                <a:solidFill>
                  <a:srgbClr val="FF0000"/>
                </a:solidFill>
              </a:rPr>
              <a:t> remote</a:t>
            </a:r>
          </a:p>
          <a:p>
            <a:pPr lvl="1"/>
            <a:endParaRPr lang="en-AU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9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NX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Provides a remote desktop-like interface</a:t>
            </a:r>
            <a:endParaRPr lang="en-GB" dirty="0" smtClean="0"/>
          </a:p>
          <a:p>
            <a:r>
              <a:rPr lang="en-AU" dirty="0" smtClean="0"/>
              <a:t>Requires an NX server on the VM (</a:t>
            </a:r>
            <a:r>
              <a:rPr lang="en-AU" dirty="0" err="1" smtClean="0">
                <a:hlinkClick r:id="rId2"/>
              </a:rPr>
              <a:t>freenx</a:t>
            </a:r>
            <a:r>
              <a:rPr lang="en-AU" dirty="0" smtClean="0"/>
              <a:t>)</a:t>
            </a:r>
          </a:p>
          <a:p>
            <a:r>
              <a:rPr lang="en-AU" dirty="0" smtClean="0"/>
              <a:t>Requires an NX Client installed on the local machines (</a:t>
            </a:r>
            <a:r>
              <a:rPr lang="en-AU" dirty="0" err="1" smtClean="0">
                <a:hlinkClick r:id="rId3"/>
              </a:rPr>
              <a:t>NoMachine</a:t>
            </a:r>
            <a:r>
              <a:rPr lang="en-AU" dirty="0" smtClean="0">
                <a:hlinkClick r:id="rId3"/>
              </a:rPr>
              <a:t> NX Client</a:t>
            </a:r>
            <a:r>
              <a:rPr lang="en-AU" dirty="0" smtClean="0"/>
              <a:t>)</a:t>
            </a:r>
          </a:p>
          <a:p>
            <a:r>
              <a:rPr lang="en-AU" dirty="0" smtClean="0"/>
              <a:t>Connects over SSH (port 22)</a:t>
            </a:r>
          </a:p>
          <a:p>
            <a:r>
              <a:rPr lang="en-AU" dirty="0" smtClean="0"/>
              <a:t>Bandwidth savvy, little lag</a:t>
            </a:r>
          </a:p>
          <a:p>
            <a:r>
              <a:rPr lang="en-AU" dirty="0" smtClean="0">
                <a:solidFill>
                  <a:srgbClr val="FF0000"/>
                </a:solidFill>
              </a:rPr>
              <a:t>Wouldn’t recommend for graphic-intensive tasks</a:t>
            </a:r>
          </a:p>
          <a:p>
            <a:r>
              <a:rPr lang="en-AU" dirty="0" smtClean="0"/>
              <a:t>Demo using SWC VMs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978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NeCTAR</a:t>
            </a:r>
            <a:r>
              <a:rPr lang="en-AU" dirty="0" smtClean="0"/>
              <a:t> Research Cloud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it </a:t>
            </a:r>
            <a:r>
              <a:rPr lang="en-AU" dirty="0" smtClean="0"/>
              <a:t>is</a:t>
            </a:r>
          </a:p>
          <a:p>
            <a:pPr lvl="1"/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www.nectar.org.au/research-cloud</a:t>
            </a:r>
            <a:endParaRPr lang="en-GB" dirty="0" smtClean="0"/>
          </a:p>
          <a:p>
            <a:pPr lvl="1"/>
            <a:r>
              <a:rPr lang="en-AU" dirty="0" smtClean="0"/>
              <a:t>Physical locations/cells</a:t>
            </a:r>
            <a:endParaRPr lang="en-AU" dirty="0"/>
          </a:p>
          <a:p>
            <a:r>
              <a:rPr lang="en-AU" dirty="0"/>
              <a:t>How you access </a:t>
            </a:r>
            <a:r>
              <a:rPr lang="en-AU" dirty="0" smtClean="0"/>
              <a:t>it</a:t>
            </a:r>
          </a:p>
          <a:p>
            <a:pPr lvl="1"/>
            <a:r>
              <a:rPr lang="en-AU" dirty="0">
                <a:hlinkClick r:id="rId3"/>
              </a:rPr>
              <a:t>AAF</a:t>
            </a:r>
            <a:endParaRPr lang="en-AU" dirty="0"/>
          </a:p>
          <a:p>
            <a:r>
              <a:rPr lang="en-AU" dirty="0"/>
              <a:t>What you get and what you can get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03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NeCTAR</a:t>
            </a:r>
            <a:r>
              <a:rPr lang="en-AU" dirty="0" smtClean="0"/>
              <a:t> Dashboard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Web front-end</a:t>
            </a:r>
          </a:p>
          <a:p>
            <a:pPr lvl="1"/>
            <a:r>
              <a:rPr lang="en-GB" dirty="0">
                <a:hlinkClick r:id="rId2"/>
              </a:rPr>
              <a:t>https://dashboard.rc.nectar.org.au/</a:t>
            </a:r>
            <a:endParaRPr lang="en-AU" dirty="0" smtClean="0"/>
          </a:p>
          <a:p>
            <a:r>
              <a:rPr lang="en-AU" dirty="0" smtClean="0"/>
              <a:t>Easy to use for a small number of VMs</a:t>
            </a:r>
          </a:p>
          <a:p>
            <a:r>
              <a:rPr lang="en-AU" dirty="0" smtClean="0"/>
              <a:t>Logging </a:t>
            </a:r>
            <a:r>
              <a:rPr lang="en-AU" dirty="0"/>
              <a:t>into the dashboard</a:t>
            </a:r>
          </a:p>
          <a:p>
            <a:r>
              <a:rPr lang="en-AU" dirty="0"/>
              <a:t>Launching </a:t>
            </a:r>
            <a:r>
              <a:rPr lang="en-AU" dirty="0" smtClean="0"/>
              <a:t>images/snapshots</a:t>
            </a:r>
          </a:p>
          <a:p>
            <a:pPr lvl="1"/>
            <a:r>
              <a:rPr lang="en-AU" dirty="0" smtClean="0"/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21817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Default Usernames/Passwords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Images with default username/password combos are convenient but security </a:t>
            </a:r>
            <a:r>
              <a:rPr lang="en-AU" dirty="0" smtClean="0"/>
              <a:t>risks</a:t>
            </a:r>
          </a:p>
          <a:p>
            <a:pPr lvl="1"/>
            <a:r>
              <a:rPr lang="en-AU" dirty="0" smtClean="0"/>
              <a:t>Best to use SSH keys</a:t>
            </a:r>
          </a:p>
          <a:p>
            <a:pPr lvl="1"/>
            <a:r>
              <a:rPr lang="en-AU" dirty="0"/>
              <a:t>S</a:t>
            </a:r>
            <a:r>
              <a:rPr lang="en-AU" dirty="0" smtClean="0"/>
              <a:t>et random passwords on instantiation</a:t>
            </a:r>
            <a:endParaRPr lang="en-AU" dirty="0"/>
          </a:p>
          <a:p>
            <a:r>
              <a:rPr lang="en-AU" dirty="0" smtClean="0"/>
              <a:t>Ubuntu</a:t>
            </a:r>
          </a:p>
          <a:p>
            <a:pPr lvl="1"/>
            <a:r>
              <a:rPr lang="en-AU" dirty="0" smtClean="0"/>
              <a:t>Default user “</a:t>
            </a:r>
            <a:r>
              <a:rPr lang="en-AU" dirty="0" err="1" smtClean="0"/>
              <a:t>ubuntu</a:t>
            </a:r>
            <a:r>
              <a:rPr lang="en-AU" dirty="0" smtClean="0"/>
              <a:t>” with no password set</a:t>
            </a:r>
          </a:p>
          <a:p>
            <a:r>
              <a:rPr lang="en-AU" dirty="0" smtClean="0"/>
              <a:t>Different for other OS’s</a:t>
            </a:r>
          </a:p>
        </p:txBody>
      </p:sp>
    </p:spTree>
    <p:extLst>
      <p:ext uri="{BB962C8B-B14F-4D97-AF65-F5344CB8AC3E}">
        <p14:creationId xmlns:p14="http://schemas.microsoft.com/office/powerpoint/2010/main" val="3834356990"/>
      </p:ext>
    </p:extLst>
  </p:cSld>
  <p:clrMapOvr>
    <a:masterClrMapping/>
  </p:clrMapOvr>
</p:sld>
</file>

<file path=ppt/theme/theme1.xml><?xml version="1.0" encoding="utf-8"?>
<a:theme xmlns:a="http://schemas.openxmlformats.org/drawingml/2006/main" name="ACPFG Bioinformatics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ACPFG Bioinformatics</Template>
  <TotalTime>193</TotalTime>
  <Words>935</Words>
  <Application>Microsoft Office PowerPoint</Application>
  <PresentationFormat>On-screen Show (4:3)</PresentationFormat>
  <Paragraphs>145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ACPFG Bioinformatics</vt:lpstr>
      <vt:lpstr>Using the NeCTAR Research Cloud for Delivering Hands-on Bioinformatics Training</vt:lpstr>
      <vt:lpstr>Outline</vt:lpstr>
      <vt:lpstr>The Problem</vt:lpstr>
      <vt:lpstr>A (non-starter) Solution</vt:lpstr>
      <vt:lpstr>A (real) solution</vt:lpstr>
      <vt:lpstr>NX Server</vt:lpstr>
      <vt:lpstr>NeCTAR Research Cloud</vt:lpstr>
      <vt:lpstr>NeCTAR Dashboard</vt:lpstr>
      <vt:lpstr>Default Usernames/Passwords</vt:lpstr>
      <vt:lpstr>Configure an NX Server</vt:lpstr>
      <vt:lpstr>Keys in the Dashboard</vt:lpstr>
      <vt:lpstr>SSH Keys</vt:lpstr>
      <vt:lpstr>Keys in the Dashboard</vt:lpstr>
      <vt:lpstr>Configure an NX Server</vt:lpstr>
      <vt:lpstr>Instantiating Many VMs</vt:lpstr>
      <vt:lpstr>Working with Many VMs</vt:lpstr>
      <vt:lpstr>OpenStack and the APIs</vt:lpstr>
      <vt:lpstr>OpenStack and the APIs</vt:lpstr>
      <vt:lpstr>eResearch SA Node</vt:lpstr>
      <vt:lpstr>Sysadmin Tasks: Tips &amp; Tricks</vt:lpstr>
      <vt:lpstr>Gotcha’s For Running Workshops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NeCTAR Research Cloud for Delivering Hands-on Bioinformatics Training</dc:title>
  <dc:creator>Nathan S. Watson-Haigh</dc:creator>
  <cp:lastModifiedBy>Nathan S. Watson-Haigh</cp:lastModifiedBy>
  <cp:revision>107</cp:revision>
  <dcterms:created xsi:type="dcterms:W3CDTF">2013-09-25T11:30:29Z</dcterms:created>
  <dcterms:modified xsi:type="dcterms:W3CDTF">2013-09-25T14:47:36Z</dcterms:modified>
</cp:coreProperties>
</file>